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2" r:id="rId2"/>
    <p:sldId id="305" r:id="rId3"/>
    <p:sldId id="296" r:id="rId4"/>
    <p:sldId id="282" r:id="rId5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4" orient="horz" pos="187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B0A5DF"/>
    <a:srgbClr val="4A519E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108" d="100"/>
          <a:sy n="108" d="100"/>
        </p:scale>
        <p:origin x="678" y="144"/>
      </p:cViewPr>
      <p:guideLst>
        <p:guide orient="horz" pos="2137"/>
        <p:guide orient="horz" pos="18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23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8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stroy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22"/>
          <p:cNvSpPr txBox="1"/>
          <p:nvPr/>
        </p:nvSpPr>
        <p:spPr>
          <a:xfrm>
            <a:off x="548784" y="5014003"/>
            <a:ext cx="563560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Докладчик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Советник Президента Ассоциации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«Национальное объединение строителей» 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Кирилкин Даниил Юрьевич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июня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года</a:t>
            </a:r>
          </a:p>
        </p:txBody>
      </p:sp>
      <p:pic>
        <p:nvPicPr>
          <p:cNvPr id="343" name="Picture 23" descr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97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9835"/>
          <a:stretch/>
        </p:blipFill>
        <p:spPr>
          <a:xfrm flipH="1">
            <a:off x="0" y="596948"/>
            <a:ext cx="7479452" cy="4321498"/>
          </a:xfrm>
          <a:prstGeom prst="rect">
            <a:avLst/>
          </a:prstGeom>
        </p:spPr>
      </p:pic>
      <p:pic>
        <p:nvPicPr>
          <p:cNvPr id="344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" y="596948"/>
            <a:ext cx="11277397" cy="4321499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TextBox 24"/>
          <p:cNvSpPr txBox="1"/>
          <p:nvPr/>
        </p:nvSpPr>
        <p:spPr>
          <a:xfrm>
            <a:off x="6184384" y="492167"/>
            <a:ext cx="561243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 проведении мероприятий по организации школы заказчика для формирования единых программ обучения представителей служб областного и муниципального технического заказчика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Picture 42" descr="Picture 42"/>
          <p:cNvPicPr>
            <a:picLocks noChangeAspect="1"/>
          </p:cNvPicPr>
          <p:nvPr/>
        </p:nvPicPr>
        <p:blipFill>
          <a:blip r:embed="rId3"/>
          <a:srcRect l="14016" t="95562" r="39388"/>
          <a:stretch>
            <a:fillRect/>
          </a:stretch>
        </p:blipFill>
        <p:spPr>
          <a:xfrm>
            <a:off x="624244" y="296863"/>
            <a:ext cx="11161715" cy="735744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TextBox 27"/>
          <p:cNvSpPr txBox="1"/>
          <p:nvPr/>
        </p:nvSpPr>
        <p:spPr>
          <a:xfrm>
            <a:off x="624244" y="296287"/>
            <a:ext cx="1026537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Школа заказчика объектов капитального</a:t>
            </a:r>
          </a:p>
          <a:p>
            <a:pPr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строительства</a:t>
            </a:r>
          </a:p>
        </p:txBody>
      </p:sp>
      <p:sp>
        <p:nvSpPr>
          <p:cNvPr id="54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941"/>
            <a:ext cx="255837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48" name="Group 36"/>
          <p:cNvGrpSpPr/>
          <p:nvPr/>
        </p:nvGrpSpPr>
        <p:grpSpPr>
          <a:xfrm>
            <a:off x="926380" y="6016930"/>
            <a:ext cx="10962864" cy="578679"/>
            <a:chOff x="0" y="0"/>
            <a:chExt cx="10962863" cy="578677"/>
          </a:xfrm>
        </p:grpSpPr>
        <p:pic>
          <p:nvPicPr>
            <p:cNvPr id="544" name="Picture 37" descr="Picture 37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7" name="Group 38"/>
            <p:cNvGrpSpPr/>
            <p:nvPr/>
          </p:nvGrpSpPr>
          <p:grpSpPr>
            <a:xfrm>
              <a:off x="2283164" y="0"/>
              <a:ext cx="8679699" cy="578677"/>
              <a:chOff x="-229071" y="0"/>
              <a:chExt cx="8679697" cy="578677"/>
            </a:xfrm>
          </p:grpSpPr>
          <p:sp>
            <p:nvSpPr>
              <p:cNvPr id="545" name="TextBox 39"/>
              <p:cNvSpPr txBox="1"/>
              <p:nvPr/>
            </p:nvSpPr>
            <p:spPr>
              <a:xfrm>
                <a:off x="-229071" y="301681"/>
                <a:ext cx="7287764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>
                    <a:latin typeface="Verdana" panose="020B0604030504040204" pitchFamily="34" charset="0"/>
                    <a:ea typeface="Verdana" panose="020B0604030504040204" pitchFamily="34" charset="0"/>
                  </a:rPr>
                  <a:t>Риски при цифровизации строительной отрасли</a:t>
                </a:r>
              </a:p>
            </p:txBody>
          </p:sp>
          <p:pic>
            <p:nvPicPr>
              <p:cNvPr id="546" name="Picture 41" descr="Picture 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1590FBE-874F-9F46-9108-C9C665A90CDD}"/>
              </a:ext>
            </a:extLst>
          </p:cNvPr>
          <p:cNvSpPr/>
          <p:nvPr/>
        </p:nvSpPr>
        <p:spPr>
          <a:xfrm>
            <a:off x="5339679" y="1431898"/>
            <a:ext cx="5157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100" dirty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Минстрой поручил создание </a:t>
            </a:r>
            <a:br>
              <a:rPr lang="ru-RU" sz="1400" b="1" spc="100" dirty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spc="100" dirty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обучающего проекта</a:t>
            </a:r>
            <a:br>
              <a:rPr lang="ru-RU" sz="1400" b="1" spc="100" dirty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spc="100" dirty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«Школа заказчиков ОКС»</a:t>
            </a:r>
            <a:br>
              <a:rPr lang="ru-RU" sz="1400" b="1" spc="100" dirty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spc="100" dirty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НОСТРОЙ</a:t>
            </a:r>
            <a:endParaRPr lang="ru-RU" sz="1400" b="1" spc="100" dirty="0">
              <a:solidFill>
                <a:srgbClr val="4A519E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501AC-4A4C-4DE2-BB82-6F4ED80A3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382" y="1242469"/>
            <a:ext cx="3226212" cy="4616793"/>
          </a:xfrm>
          <a:prstGeom prst="rect">
            <a:avLst/>
          </a:prstGeom>
        </p:spPr>
      </p:pic>
      <p:pic>
        <p:nvPicPr>
          <p:cNvPr id="1026" name="Picture 2" descr="Новые темы в «Школе заказчика» — Агентство государственных закупок  Ульяновской области">
            <a:extLst>
              <a:ext uri="{FF2B5EF4-FFF2-40B4-BE49-F238E27FC236}">
                <a16:creationId xmlns:a16="http://schemas.microsoft.com/office/drawing/2014/main" id="{122225C6-1D0D-4776-8763-9933D0F9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82" y="2629559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715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7654"/>
            <a:ext cx="12192000" cy="5974580"/>
          </a:xfrm>
          <a:prstGeom prst="rect">
            <a:avLst/>
          </a:prstGeom>
        </p:spPr>
      </p:pic>
      <p:sp>
        <p:nvSpPr>
          <p:cNvPr id="8202" name="Прямоугольник 2"/>
          <p:cNvSpPr>
            <a:spLocks noChangeArrowheads="1"/>
          </p:cNvSpPr>
          <p:nvPr/>
        </p:nvSpPr>
        <p:spPr bwMode="auto">
          <a:xfrm>
            <a:off x="438152" y="1144878"/>
            <a:ext cx="1137101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Трудоемкость программы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252 академических часа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Срок обучения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2 месяца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Форма обучения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очно-заочная с применением дистанционных образовательных технологий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00000000-1234-1234-1234-123412341234}" type="slidenum">
              <a:rPr lang="ru-RU" smtClean="0"/>
              <a:pPr/>
              <a:t>3</a:t>
            </a:fld>
            <a:endParaRPr lang="ru-RU" altLang="ru-RU"/>
          </a:p>
        </p:txBody>
      </p:sp>
      <p:grpSp>
        <p:nvGrpSpPr>
          <p:cNvPr id="27" name="Group 14"/>
          <p:cNvGrpSpPr/>
          <p:nvPr/>
        </p:nvGrpSpPr>
        <p:grpSpPr>
          <a:xfrm>
            <a:off x="927968" y="6016931"/>
            <a:ext cx="10962862" cy="545027"/>
            <a:chOff x="0" y="0"/>
            <a:chExt cx="10962861" cy="545025"/>
          </a:xfrm>
        </p:grpSpPr>
        <p:pic>
          <p:nvPicPr>
            <p:cNvPr id="28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icture 19" descr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062A54F-412E-4CB0-BCC6-84C68253478C}"/>
              </a:ext>
            </a:extLst>
          </p:cNvPr>
          <p:cNvSpPr/>
          <p:nvPr/>
        </p:nvSpPr>
        <p:spPr>
          <a:xfrm>
            <a:off x="438152" y="2054518"/>
            <a:ext cx="5875559" cy="963124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профессиональной переподготовки: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«ШКОЛА ЗАКАЗЧИКА ОБЪЕКТОВ КАПИТАЛЬНОГО СТРОИТЕЛЬСТВА»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A1A6799-22EC-41EC-8711-3B9CCA714500}"/>
              </a:ext>
            </a:extLst>
          </p:cNvPr>
          <p:cNvSpPr/>
          <p:nvPr/>
        </p:nvSpPr>
        <p:spPr>
          <a:xfrm>
            <a:off x="3331143" y="3468714"/>
            <a:ext cx="2982568" cy="11361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2</a:t>
            </a:r>
          </a:p>
          <a:p>
            <a:pPr algn="ctr" eaLnBrk="1" hangingPunct="1"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Функции технического заказчика, законодательное регулирование деятельности заказчика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D8A34AA-A8A0-4704-B869-A94D04E7C340}"/>
              </a:ext>
            </a:extLst>
          </p:cNvPr>
          <p:cNvSpPr/>
          <p:nvPr/>
        </p:nvSpPr>
        <p:spPr>
          <a:xfrm>
            <a:off x="438150" y="4718712"/>
            <a:ext cx="2779833" cy="114400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3</a:t>
            </a:r>
          </a:p>
          <a:p>
            <a:pPr algn="ctr" eaLnBrk="1" hangingPunct="1"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проектом в инвестиционно-строительной сфере на основе цифрового стандарта организации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45327B6-FC72-4D0C-9CAF-CFEA870C61AC}"/>
              </a:ext>
            </a:extLst>
          </p:cNvPr>
          <p:cNvSpPr/>
          <p:nvPr/>
        </p:nvSpPr>
        <p:spPr>
          <a:xfrm>
            <a:off x="438151" y="3468715"/>
            <a:ext cx="2779833" cy="11361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1 </a:t>
            </a:r>
          </a:p>
          <a:p>
            <a:pPr algn="ctr" eaLnBrk="1" hangingPunct="1"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Проектное управление объектами капитального строительства </a:t>
            </a:r>
          </a:p>
          <a:p>
            <a:pPr algn="ctr" eaLnBrk="1" hangingPunct="1">
              <a:defRPr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Треугольник">
            <a:extLst>
              <a:ext uri="{FF2B5EF4-FFF2-40B4-BE49-F238E27FC236}">
                <a16:creationId xmlns:a16="http://schemas.microsoft.com/office/drawing/2014/main" id="{463905E7-C3CF-442A-BB31-724CB0B676F0}"/>
              </a:ext>
            </a:extLst>
          </p:cNvPr>
          <p:cNvSpPr/>
          <p:nvPr/>
        </p:nvSpPr>
        <p:spPr>
          <a:xfrm rot="10800000">
            <a:off x="2596089" y="3136486"/>
            <a:ext cx="1419639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200" b="1">
              <a:latin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6DB0C9B-51C3-4FAF-86BD-1BF0430142FE}"/>
              </a:ext>
            </a:extLst>
          </p:cNvPr>
          <p:cNvSpPr/>
          <p:nvPr/>
        </p:nvSpPr>
        <p:spPr>
          <a:xfrm>
            <a:off x="3331143" y="4728805"/>
            <a:ext cx="2982568" cy="11481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4</a:t>
            </a:r>
          </a:p>
          <a:p>
            <a:pPr algn="ctr" eaLnBrk="1" hangingPunct="1"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информационного моделирования для всех стадий ЖЦ объекта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E66C0E-2F3D-4E35-BC14-6E7806FCF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74" y="1204177"/>
            <a:ext cx="1377950" cy="6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Meister Цифровая трансформация промышленных и инженерных предприятий">
            <a:extLst>
              <a:ext uri="{FF2B5EF4-FFF2-40B4-BE49-F238E27FC236}">
                <a16:creationId xmlns:a16="http://schemas.microsoft.com/office/drawing/2014/main" id="{9EC1307A-FED6-4CE5-AFB8-F0928626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13" y="1651686"/>
            <a:ext cx="1123302" cy="1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576" y="1252974"/>
            <a:ext cx="1033632" cy="4618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6426870" y="2254403"/>
            <a:ext cx="5463960" cy="23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Цель программы: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получение новых и совершенствование имеющихся компетенций специалистов организаций госзаказчиков, необходимых для выполнения профессиональной деятельности, формирования единого подхода к управлению инвестиционно-строительными проектами с применением технологий информационного моделирования (BIM) для обеспечения заданного качества объектов капительного строительства, соблюдения сроков и бюджетов проекта</a:t>
            </a:r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Условия реализации: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 применением электронного обучения и дистанционных образовательных технологий на информационной платформе, включая экспертный блок, анализ лучших кейсов и практик, тренинг управленческих компетенций, практико-ориентированные игры. </a:t>
            </a:r>
          </a:p>
        </p:txBody>
      </p:sp>
      <p:sp>
        <p:nvSpPr>
          <p:cNvPr id="20" name="object 21"/>
          <p:cNvSpPr txBox="1"/>
          <p:nvPr/>
        </p:nvSpPr>
        <p:spPr>
          <a:xfrm>
            <a:off x="489809" y="339877"/>
            <a:ext cx="11371014" cy="503547"/>
          </a:xfrm>
          <a:prstGeom prst="rect">
            <a:avLst/>
          </a:prstGeom>
          <a:solidFill>
            <a:srgbClr val="D02832"/>
          </a:solidFill>
        </p:spPr>
        <p:txBody>
          <a:bodyPr vert="horz" wrap="square" lIns="0" tIns="195591" rIns="0" bIns="0" rtlCol="0">
            <a:spAutoFit/>
          </a:bodyPr>
          <a:lstStyle/>
          <a:p>
            <a:pPr algn="ctr">
              <a:lnSpc>
                <a:spcPts val="2731"/>
              </a:lnSpc>
              <a:spcBef>
                <a:spcPts val="1540"/>
              </a:spcBef>
            </a:pPr>
            <a:endParaRPr sz="1743" dirty="0">
              <a:latin typeface="Verdana"/>
              <a:cs typeface="Verdana"/>
            </a:endParaRPr>
          </a:p>
        </p:txBody>
      </p:sp>
      <p:sp>
        <p:nvSpPr>
          <p:cNvPr id="21" name="object 5"/>
          <p:cNvSpPr txBox="1">
            <a:spLocks noGrp="1"/>
          </p:cNvSpPr>
          <p:nvPr>
            <p:ph type="title"/>
          </p:nvPr>
        </p:nvSpPr>
        <p:spPr>
          <a:xfrm>
            <a:off x="625338" y="408478"/>
            <a:ext cx="11008064" cy="323340"/>
          </a:xfrm>
          <a:prstGeom prst="rect">
            <a:avLst/>
          </a:prstGeom>
        </p:spPr>
        <p:txBody>
          <a:bodyPr spcFirstLastPara="1" vert="horz" wrap="square" lIns="0" tIns="12301" rIns="0" bIns="0" rtlCol="0" anchor="ctr" anchorCtr="0">
            <a:spAutoFit/>
          </a:bodyPr>
          <a:lstStyle/>
          <a:p>
            <a:pPr marL="12301">
              <a:lnSpc>
                <a:spcPct val="100000"/>
              </a:lnSpc>
              <a:spcBef>
                <a:spcPts val="97"/>
              </a:spcBef>
            </a:pPr>
            <a:r>
              <a:rPr lang="ru-RU" sz="193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ПРОЕКТ: Школа заказчика объектов капитального строительства</a:t>
            </a:r>
            <a:endParaRPr sz="1937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113" y="62870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4196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541097" y="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D69999-AD88-4AFB-9665-4CD7112F753D}"/>
              </a:ext>
            </a:extLst>
          </p:cNvPr>
          <p:cNvGrpSpPr/>
          <p:nvPr/>
        </p:nvGrpSpPr>
        <p:grpSpPr>
          <a:xfrm>
            <a:off x="780925" y="2871381"/>
            <a:ext cx="8590071" cy="369332"/>
            <a:chOff x="780925" y="2871381"/>
            <a:chExt cx="8590071" cy="369332"/>
          </a:xfrm>
        </p:grpSpPr>
        <p:sp>
          <p:nvSpPr>
            <p:cNvPr id="557" name="TextBox 14"/>
            <p:cNvSpPr txBox="1"/>
            <p:nvPr/>
          </p:nvSpPr>
          <p:spPr>
            <a:xfrm>
              <a:off x="1219660" y="2871381"/>
              <a:ext cx="8151336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тел</a:t>
              </a:r>
              <a:r>
                <a:rPr dirty="0"/>
                <a:t>.: +7(495)</a:t>
              </a:r>
              <a:r>
                <a:rPr lang="ru-RU" dirty="0"/>
                <a:t> 987-31-50</a:t>
              </a:r>
              <a:endParaRPr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F791657-8233-40C9-94C1-61BECD71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0925" y="2941573"/>
              <a:ext cx="271690" cy="27169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A49AF8-3EB0-4103-AE18-128FC78E8ED5}"/>
              </a:ext>
            </a:extLst>
          </p:cNvPr>
          <p:cNvGrpSpPr/>
          <p:nvPr/>
        </p:nvGrpSpPr>
        <p:grpSpPr>
          <a:xfrm>
            <a:off x="795920" y="986842"/>
            <a:ext cx="8767580" cy="646331"/>
            <a:chOff x="795920" y="986842"/>
            <a:chExt cx="8767580" cy="646331"/>
          </a:xfrm>
        </p:grpSpPr>
        <p:sp>
          <p:nvSpPr>
            <p:cNvPr id="553" name="TextBox 10"/>
            <p:cNvSpPr txBox="1"/>
            <p:nvPr/>
          </p:nvSpPr>
          <p:spPr>
            <a:xfrm>
              <a:off x="1219661" y="986842"/>
              <a:ext cx="8343839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/>
                <a:t>123242, Российская Федерация, Москва, </a:t>
              </a:r>
              <a:br>
                <a:rPr lang="ru-RU" dirty="0"/>
              </a:br>
              <a:r>
                <a:rPr lang="ru-RU" dirty="0"/>
                <a:t>ул. Малая Грузинская, д. 3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DF5FEAD-B42B-44F8-B956-FB281386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5920" y="1041251"/>
              <a:ext cx="247651" cy="29718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C7D06-E5B2-456B-868F-E170D8C45598}"/>
              </a:ext>
            </a:extLst>
          </p:cNvPr>
          <p:cNvGrpSpPr/>
          <p:nvPr/>
        </p:nvGrpSpPr>
        <p:grpSpPr>
          <a:xfrm>
            <a:off x="770268" y="1913258"/>
            <a:ext cx="8295927" cy="650241"/>
            <a:chOff x="770268" y="1913258"/>
            <a:chExt cx="8295927" cy="650241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650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/>
                <a:t>info</a:t>
              </a:r>
              <a:r>
                <a:rPr dirty="0"/>
                <a:t>@nostroy.ru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8"/>
                </a:rPr>
                <a:t>www.nostroy.ru</a:t>
              </a:r>
              <a:r>
                <a:rPr dirty="0"/>
                <a:t> 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23103</TotalTime>
  <Words>253</Words>
  <Application>Microsoft Office PowerPoint</Application>
  <PresentationFormat>Широкоэкранный</PresentationFormat>
  <Paragraphs>44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Презентация PowerPoint</vt:lpstr>
      <vt:lpstr>Презентация PowerPoint</vt:lpstr>
      <vt:lpstr>ПРОЕКТ: Школа заказчика объектов капитального строительства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Valery</dc:creator>
  <cp:lastModifiedBy>Санкин Марат Владимирович</cp:lastModifiedBy>
  <cp:revision>155</cp:revision>
  <cp:lastPrinted>2021-05-18T11:02:31Z</cp:lastPrinted>
  <dcterms:modified xsi:type="dcterms:W3CDTF">2021-06-07T08:05:21Z</dcterms:modified>
</cp:coreProperties>
</file>